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33"/>
  </p:notesMasterIdLst>
  <p:handoutMasterIdLst>
    <p:handoutMasterId r:id="rId34"/>
  </p:handoutMasterIdLst>
  <p:sldIdLst>
    <p:sldId id="266" r:id="rId2"/>
    <p:sldId id="346" r:id="rId3"/>
    <p:sldId id="347" r:id="rId4"/>
    <p:sldId id="348" r:id="rId5"/>
    <p:sldId id="267" r:id="rId6"/>
    <p:sldId id="322" r:id="rId7"/>
    <p:sldId id="326" r:id="rId8"/>
    <p:sldId id="327" r:id="rId9"/>
    <p:sldId id="328" r:id="rId10"/>
    <p:sldId id="329" r:id="rId11"/>
    <p:sldId id="323" r:id="rId12"/>
    <p:sldId id="330" r:id="rId13"/>
    <p:sldId id="331" r:id="rId14"/>
    <p:sldId id="332" r:id="rId15"/>
    <p:sldId id="333" r:id="rId16"/>
    <p:sldId id="338" r:id="rId17"/>
    <p:sldId id="324" r:id="rId18"/>
    <p:sldId id="337" r:id="rId19"/>
    <p:sldId id="336" r:id="rId20"/>
    <p:sldId id="339" r:id="rId21"/>
    <p:sldId id="320" r:id="rId22"/>
    <p:sldId id="340" r:id="rId23"/>
    <p:sldId id="325" r:id="rId24"/>
    <p:sldId id="334" r:id="rId25"/>
    <p:sldId id="344" r:id="rId26"/>
    <p:sldId id="335" r:id="rId27"/>
    <p:sldId id="321" r:id="rId28"/>
    <p:sldId id="341" r:id="rId29"/>
    <p:sldId id="342" r:id="rId30"/>
    <p:sldId id="343" r:id="rId31"/>
    <p:sldId id="345" r:id="rId32"/>
  </p:sldIdLst>
  <p:sldSz cx="9144000" cy="6858000" type="screen4x3"/>
  <p:notesSz cx="6781800" cy="9067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>
        <p:scale>
          <a:sx n="120" d="100"/>
          <a:sy n="120" d="100"/>
        </p:scale>
        <p:origin x="558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46" tIns="45272" rIns="90546" bIns="452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46" tIns="45272" rIns="90546" bIns="45272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46" tIns="45272" rIns="90546" bIns="452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46" tIns="45272" rIns="90546" bIns="45272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1-10T19:06:30.8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AA584D1-D88B-4AB8-8E94-26171A4BED38}" emma:medium="tactile" emma:mode="ink">
          <msink:context xmlns:msink="http://schemas.microsoft.com/ink/2010/main" type="writingRegion" rotatedBoundingBox="10839,9099 7485,9530 7314,8196 10668,7765"/>
        </emma:interpretation>
      </emma:emma>
    </inkml:annotationXML>
    <inkml:traceGroup>
      <inkml:annotationXML>
        <emma:emma xmlns:emma="http://www.w3.org/2003/04/emma" version="1.0">
          <emma:interpretation id="{501F5F59-B01C-4B13-85C4-0BAAD2205769}" emma:medium="tactile" emma:mode="ink">
            <msink:context xmlns:msink="http://schemas.microsoft.com/ink/2010/main" type="paragraph" rotatedBoundingBox="10839,9099 7485,9530 7314,8196 10668,77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AB55434-C0F4-45C0-8571-D1A9427F5646}" emma:medium="tactile" emma:mode="ink">
              <msink:context xmlns:msink="http://schemas.microsoft.com/ink/2010/main" type="line" rotatedBoundingBox="10839,9099 7485,9530 7314,8196 10668,7765"/>
            </emma:interpretation>
          </emma:emma>
        </inkml:annotationXML>
        <inkml:traceGroup>
          <inkml:annotationXML>
            <emma:emma xmlns:emma="http://www.w3.org/2003/04/emma" version="1.0">
              <emma:interpretation id="{E0037D00-DB75-4DFC-B3B0-743574CFFCED}" emma:medium="tactile" emma:mode="ink">
                <msink:context xmlns:msink="http://schemas.microsoft.com/ink/2010/main" type="inkWord" rotatedBoundingBox="10160,9051 7468,9397 7314,8196 10006,7851"/>
              </emma:interpretation>
              <emma:one-of disjunction-type="recognition" id="oneOf0">
                <emma:interpretation id="interp0" emma:lang="en-US" emma:confidence="0">
                  <emma:literal>As</emma:literal>
                </emma:interpretation>
                <emma:interpretation id="interp1" emma:lang="en-US" emma:confidence="0">
                  <emma:literal>Is</emma:literal>
                </emma:interpretation>
                <emma:interpretation id="interp2" emma:lang="en-US" emma:confidence="0">
                  <emma:literal>Its</emma:literal>
                </emma:interpretation>
                <emma:interpretation id="interp3" emma:lang="en-US" emma:confidence="0">
                  <emma:literal>sys</emma:literal>
                </emma:interpretation>
                <emma:interpretation id="interp4" emma:lang="en-US" emma:confidence="0">
                  <emma:literal>soy,</emma:literal>
                </emma:interpretation>
              </emma:one-of>
            </emma:emma>
          </inkml:annotationXML>
          <inkml:trace contextRef="#ctx0" brushRef="#br0">-3259 975 512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11-10T19:13:12.2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086D0C-F280-4752-8956-91C10EEA876B}" emma:medium="tactile" emma:mode="ink">
          <msink:context xmlns:msink="http://schemas.microsoft.com/ink/2010/main" type="writingRegion" rotatedBoundingBox="7130,14215 10994,15177 10091,18799 6228,17837"/>
        </emma:interpretation>
      </emma:emma>
    </inkml:annotationXML>
    <inkml:traceGroup>
      <inkml:annotationXML>
        <emma:emma xmlns:emma="http://www.w3.org/2003/04/emma" version="1.0">
          <emma:interpretation id="{9F6D8B3A-0773-46A1-AE2A-2A6B07C67967}" emma:medium="tactile" emma:mode="ink">
            <msink:context xmlns:msink="http://schemas.microsoft.com/ink/2010/main" type="paragraph" rotatedBoundingBox="9186,14727 10645,15439 10291,16165 8831,1545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FAEDCF9-0DEF-4C2E-8054-7FB561A8D0AE}" emma:medium="tactile" emma:mode="ink">
              <msink:context xmlns:msink="http://schemas.microsoft.com/ink/2010/main" type="line" rotatedBoundingBox="9186,14727 10645,15439 10291,16165 8831,15452"/>
            </emma:interpretation>
          </emma:emma>
        </inkml:annotationXML>
        <inkml:traceGroup>
          <inkml:annotationXML>
            <emma:emma xmlns:emma="http://www.w3.org/2003/04/emma" version="1.0">
              <emma:interpretation id="{828D396E-2C9B-4A7F-B6D4-4C7157F28D70}" emma:medium="tactile" emma:mode="ink">
                <msink:context xmlns:msink="http://schemas.microsoft.com/ink/2010/main" type="inkWord" rotatedBoundingBox="9186,14727 10644,15446 10287,16168 8829,15448"/>
              </emma:interpretation>
              <emma:one-of disjunction-type="recognition" id="oneOf0">
                <emma:interpretation id="interp0" emma:lang="en-US" emma:confidence="1">
                  <emma:literal>lie</emma:literal>
                </emma:interpretation>
                <emma:interpretation id="interp1" emma:lang="en-US" emma:confidence="0">
                  <emma:literal>he</emma:literal>
                </emma:interpretation>
                <emma:interpretation id="interp2" emma:lang="en-US" emma:confidence="0">
                  <emma:literal>hie</emma:literal>
                </emma:interpretation>
                <emma:interpretation id="interp3" emma:lang="en-US" emma:confidence="0">
                  <emma:literal>tie</emma:literal>
                </emma:interpretation>
                <emma:interpretation id="interp4" emma:lang="en-US" emma:confidence="0">
                  <emma:literal>Lie</emma:literal>
                </emma:interpretation>
              </emma:one-of>
            </emma:emma>
          </inkml:annotationXML>
          <inkml:trace contextRef="#ctx0" brushRef="#br0">3623-975 512</inkml:trace>
        </inkml:traceGroup>
      </inkml:traceGroup>
    </inkml:traceGroup>
    <inkml:traceGroup>
      <inkml:annotationXML>
        <emma:emma xmlns:emma="http://www.w3.org/2003/04/emma" version="1.0">
          <emma:interpretation id="{E3CEBE50-39B9-4CA2-99EF-0AC9D70BEC70}" emma:medium="tactile" emma:mode="ink">
            <msink:context xmlns:msink="http://schemas.microsoft.com/ink/2010/main" type="paragraph" rotatedBoundingBox="6627,16236 10490,17198 10091,18799 6228,178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49F86AB-FAB9-4713-A7CF-E1CB2333D560}" emma:medium="tactile" emma:mode="ink">
              <msink:context xmlns:msink="http://schemas.microsoft.com/ink/2010/main" type="line" rotatedBoundingBox="6627,16236 10490,17198 10091,18799 6228,17837"/>
            </emma:interpretation>
          </emma:emma>
        </inkml:annotationXML>
        <inkml:traceGroup>
          <inkml:annotationXML>
            <emma:emma xmlns:emma="http://www.w3.org/2003/04/emma" version="1.0">
              <emma:interpretation id="{0A7971E4-B45B-41EA-8084-8E095BB32005}" emma:medium="tactile" emma:mode="ink">
                <msink:context xmlns:msink="http://schemas.microsoft.com/ink/2010/main" type="inkWord" rotatedBoundingBox="6627,16236 10490,17198 10091,18799 6228,17837"/>
              </emma:interpretation>
              <emma:one-of disjunction-type="recognition" id="oneOf1">
                <emma:interpretation id="interp5" emma:lang="en-US" emma:confidence="0">
                  <emma:literal>'she</emma:literal>
                </emma:interpretation>
                <emma:interpretation id="interp6" emma:lang="en-US" emma:confidence="0">
                  <emma:literal>'sheer</emma:literal>
                </emma:interpretation>
                <emma:interpretation id="interp7" emma:lang="en-US" emma:confidence="0">
                  <emma:literal>'shoe</emma:literal>
                </emma:interpretation>
                <emma:interpretation id="interp8" emma:lang="en-US" emma:confidence="0">
                  <emma:literal>'senor</emma:literal>
                </emma:interpretation>
                <emma:interpretation id="interp9" emma:lang="en-US" emma:confidence="0">
                  <emma:literal>sense</emma:literal>
                </emma:interpretation>
              </emma:one-of>
            </emma:emma>
          </inkml:annotationXML>
          <inkml:trace contextRef="#ctx0" brushRef="#br0" timeOffset="-12537">32 0 512,'0'0'0,"-26"24"0,26-24 0,0 27 0,0 24 0,0 26 0,26-25 0,-26-1 0,0 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46" tIns="45272" rIns="90546" bIns="452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46" tIns="45272" rIns="90546" bIns="45272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679450"/>
            <a:ext cx="4533900" cy="3400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6" tIns="45272" rIns="90546" bIns="452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307205"/>
            <a:ext cx="5425440" cy="4080510"/>
          </a:xfrm>
          <a:prstGeom prst="rect">
            <a:avLst/>
          </a:prstGeom>
        </p:spPr>
        <p:txBody>
          <a:bodyPr vert="horz" lIns="90546" tIns="45272" rIns="90546" bIns="4527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46" tIns="45272" rIns="90546" bIns="452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46" tIns="45272" rIns="90546" bIns="45272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CA8-AFD2-4B54-95BB-A04135D62CBB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AA1B-A692-4D9C-B53E-AF572BB943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6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6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5998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07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978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08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006C-F69D-4648-99F6-58A31602E7A0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1AF6-1626-4428-9C66-2BC4C9BB6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88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8C0C-4336-4788-BF20-85CACDD361F1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7D90-BAD0-4139-9384-6D99B2B4FE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8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0F53-6B36-46D4-862D-2C6B679D9BC6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F5DC-DBBF-428A-91A2-235D14CBA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D933-034A-4F3F-88F8-82B85206DAAB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AA04-F15A-4F30-AE27-A2361D0CE8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2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AE53-1C93-46A0-8BC9-F0142EBC59C0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E7B2-9E64-4AC7-BE64-F1574E08B3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7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5A5B-E9E6-4E04-AE83-D3E157C06E20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BBB6-526B-41AC-B759-13FBCABA3F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3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79F2-4F0D-4982-BE6D-8CAC096A4C3F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9100-31AF-463E-9C2E-D28B799178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6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1D19-DF57-4F1D-9B74-558093E795E9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9D2F7-C9E1-493C-BE39-FE56BEA64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5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9A7-BFD3-4B5D-85FA-09B969677728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CA135-039E-4947-8B9E-172D3C637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6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B8CA-F057-4C00-8F31-349B86C1E695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6495-2D2B-4447-BCE1-55E7FC15F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9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8F4A-D15C-4972-87D5-22C825D9EE09}" type="datetime1">
              <a:rPr lang="en-US" smtClean="0"/>
              <a:pPr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51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  <p:sldLayoutId id="2147484096" r:id="rId13"/>
    <p:sldLayoutId id="2147484097" r:id="rId14"/>
    <p:sldLayoutId id="2147484098" r:id="rId15"/>
    <p:sldLayoutId id="21474840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28194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Arabic 2                        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smtClean="0">
                <a:latin typeface="Cooper Black" charset="0"/>
              </a:rPr>
              <a:t/>
            </a:r>
            <a:br>
              <a:rPr lang="en-US" sz="4000" b="1" smtClean="0">
                <a:latin typeface="Cooper Black" charset="0"/>
              </a:rPr>
            </a:br>
            <a:r>
              <a:rPr lang="en-US" sz="4000" b="1" smtClean="0">
                <a:latin typeface="Cooper Black" charset="0"/>
              </a:rPr>
              <a:t>Welcome </a:t>
            </a:r>
            <a:r>
              <a:rPr lang="en-US" sz="4000" b="1" dirty="0" smtClean="0">
                <a:latin typeface="Cooper Black" charset="0"/>
              </a:rPr>
              <a:t>to Arabic </a:t>
            </a:r>
            <a:r>
              <a:rPr lang="en-US" sz="4000" b="1" dirty="0">
                <a:latin typeface="Cooper Black" charset="0"/>
              </a:rPr>
              <a:t>2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by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endParaRPr lang="en-US" sz="4000" b="1" dirty="0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359140" cy="5105400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sz="4000" dirty="0" smtClean="0"/>
              <a:t>Lesson 13: Colors, Day 1 (White, black, green and yellow)</a:t>
            </a:r>
          </a:p>
          <a:p>
            <a:pPr marL="0" indent="0"/>
            <a:r>
              <a:rPr lang="en-US" sz="4000" dirty="0" smtClean="0"/>
              <a:t>Warm up: Connecting letters.</a:t>
            </a:r>
          </a:p>
          <a:p>
            <a:pPr marL="0" indent="0"/>
            <a:r>
              <a:rPr lang="en-US" sz="4000" dirty="0" smtClean="0"/>
              <a:t>Practice</a:t>
            </a:r>
          </a:p>
          <a:p>
            <a:pPr marL="0" indent="0"/>
            <a:r>
              <a:rPr lang="en-US" sz="4000" dirty="0" smtClean="0"/>
              <a:t>Homework: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Now write: This is my dog and he is in my black tent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Write the translation for your sentence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21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Describe what you see!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Yellow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r"/>
            <a:r>
              <a:rPr lang="ar-AE" sz="3600" dirty="0" smtClean="0"/>
              <a:t>أصْفر</a:t>
            </a:r>
            <a:endParaRPr lang="en-US" sz="3600" dirty="0" smtClean="0"/>
          </a:p>
          <a:p>
            <a:pPr algn="r"/>
            <a:r>
              <a:rPr lang="ar-AE" sz="3600" dirty="0"/>
              <a:t>صفراء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ar-AE" sz="4000" dirty="0" smtClean="0"/>
              <a:t>أخضر</a:t>
            </a:r>
            <a:endParaRPr lang="en-US" sz="4000" dirty="0" smtClean="0"/>
          </a:p>
          <a:p>
            <a:r>
              <a:rPr lang="ar-AE" sz="4000" dirty="0"/>
              <a:t>خضراء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457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 Describe what you see in Arabic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160589"/>
            <a:ext cx="3392909" cy="3880772"/>
          </a:xfrm>
        </p:spPr>
        <p:txBody>
          <a:bodyPr>
            <a:normAutofit/>
          </a:bodyPr>
          <a:lstStyle/>
          <a:p>
            <a:r>
              <a:rPr lang="en-US" sz="2800" u="sng" dirty="0" smtClean="0"/>
              <a:t>There are Green Trees </a:t>
            </a:r>
            <a:r>
              <a:rPr lang="en-US" sz="2800" dirty="0" smtClean="0"/>
              <a:t>in front of the door</a:t>
            </a:r>
          </a:p>
          <a:p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750796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There is a Green book on the desk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42220"/>
            <a:ext cx="2581719" cy="1883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447473"/>
            <a:ext cx="2476500" cy="257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92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4770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Homework: Write in Arabic the following four sentences:</a:t>
            </a:r>
            <a:br>
              <a:rPr lang="en-US" dirty="0" smtClean="0"/>
            </a:br>
            <a:r>
              <a:rPr lang="en-US" dirty="0" smtClean="0"/>
              <a:t>It will be collected and graded.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160589"/>
            <a:ext cx="3505200" cy="388077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My family is in  the new, green car.</a:t>
            </a:r>
          </a:p>
          <a:p>
            <a:r>
              <a:rPr lang="en-US" sz="2800" dirty="0" smtClean="0"/>
              <a:t>My white backpack is next to my desk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826996" cy="388077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 have a beautiful yellow rose.</a:t>
            </a:r>
          </a:p>
          <a:p>
            <a:r>
              <a:rPr lang="en-US" sz="3200" dirty="0" smtClean="0"/>
              <a:t>I love my black car in front of the house.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90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28194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Arabic 2                        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endParaRPr lang="en-US" sz="4000" b="1" dirty="0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359140" cy="5105400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sz="4000" dirty="0" smtClean="0"/>
              <a:t>Lesson 13: Colors, Day 2 ( Pink, and brown)</a:t>
            </a:r>
          </a:p>
          <a:p>
            <a:pPr marL="0" indent="0"/>
            <a:r>
              <a:rPr lang="en-US" sz="4000" dirty="0" smtClean="0"/>
              <a:t>Warm up: Go over HW</a:t>
            </a:r>
          </a:p>
          <a:p>
            <a:pPr marL="0" indent="0"/>
            <a:r>
              <a:rPr lang="en-US" sz="4000" dirty="0" smtClean="0"/>
              <a:t>Connecting letters.</a:t>
            </a:r>
          </a:p>
          <a:p>
            <a:pPr marL="0" indent="0"/>
            <a:r>
              <a:rPr lang="en-US" sz="4000" dirty="0" smtClean="0"/>
              <a:t>Practice</a:t>
            </a:r>
          </a:p>
          <a:p>
            <a:pPr marL="0" indent="0"/>
            <a:r>
              <a:rPr lang="en-US" sz="4000" dirty="0" smtClean="0"/>
              <a:t>Homework:</a:t>
            </a:r>
          </a:p>
        </p:txBody>
      </p:sp>
    </p:spTree>
    <p:extLst>
      <p:ext uri="{BB962C8B-B14F-4D97-AF65-F5344CB8AC3E}">
        <p14:creationId xmlns:p14="http://schemas.microsoft.com/office/powerpoint/2010/main" val="75551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400801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Now: Connect the following letters to form words and provide the transliteration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33600"/>
            <a:ext cx="6705601" cy="3859210"/>
          </a:xfrm>
        </p:spPr>
        <p:txBody>
          <a:bodyPr>
            <a:normAutofit/>
          </a:bodyPr>
          <a:lstStyle/>
          <a:p>
            <a:pPr algn="r"/>
            <a:r>
              <a:rPr lang="ar-AE" sz="2800" dirty="0"/>
              <a:t>ا+ل+صَّ+ي+ف</a:t>
            </a:r>
            <a:r>
              <a:rPr lang="ar-AE" sz="2800" dirty="0" smtClean="0"/>
              <a:t>=</a:t>
            </a:r>
            <a:endParaRPr lang="en-US" sz="2800" dirty="0" smtClean="0"/>
          </a:p>
          <a:p>
            <a:pPr algn="r"/>
            <a:r>
              <a:rPr lang="ar-AE" sz="2800" dirty="0"/>
              <a:t>ا+ل+شِّ+ت+ا+ء</a:t>
            </a:r>
            <a:r>
              <a:rPr lang="ar-AE" sz="2800" dirty="0" smtClean="0"/>
              <a:t>=</a:t>
            </a:r>
            <a:endParaRPr lang="en-US" sz="2800" dirty="0" smtClean="0"/>
          </a:p>
          <a:p>
            <a:pPr algn="r"/>
            <a:r>
              <a:rPr lang="ar-AE" sz="2800" dirty="0"/>
              <a:t>ا+ل+خ+ر+ي+ف</a:t>
            </a:r>
            <a:r>
              <a:rPr lang="ar-AE" sz="2800" dirty="0" smtClean="0"/>
              <a:t>=</a:t>
            </a:r>
            <a:endParaRPr lang="en-US" sz="2800" dirty="0" smtClean="0"/>
          </a:p>
          <a:p>
            <a:pPr algn="r"/>
            <a:r>
              <a:rPr lang="ar-AE" sz="2800" dirty="0"/>
              <a:t>ا+ل+رَّ+ب+ي+ع=</a:t>
            </a:r>
            <a:endParaRPr lang="en-US" sz="2800" dirty="0" smtClean="0"/>
          </a:p>
          <a:p>
            <a:pPr algn="r"/>
            <a:r>
              <a:rPr lang="ar-AE" sz="2800" dirty="0" smtClean="0"/>
              <a:t>خ+ض+ر+ا+ء</a:t>
            </a:r>
            <a:r>
              <a:rPr lang="ar-AE" sz="2800" dirty="0"/>
              <a:t>=</a:t>
            </a:r>
            <a:endParaRPr lang="en-US" sz="2800" dirty="0" smtClean="0"/>
          </a:p>
          <a:p>
            <a:pPr algn="r"/>
            <a:r>
              <a:rPr lang="ar-AE" sz="2800" dirty="0" smtClean="0"/>
              <a:t>ص+ف+ر+ا+ء</a:t>
            </a:r>
            <a:r>
              <a:rPr lang="ar-AE" sz="2800" dirty="0"/>
              <a:t>=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631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2057400"/>
          </a:xfrm>
        </p:spPr>
        <p:txBody>
          <a:bodyPr/>
          <a:lstStyle/>
          <a:p>
            <a:r>
              <a:rPr lang="en-US" sz="2400" dirty="0" smtClean="0"/>
              <a:t>Review Of days of the week and corresponding's days of the week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819400"/>
            <a:ext cx="7315200" cy="3657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Sunday     ( Arabic) _______________________________________</a:t>
            </a:r>
            <a:r>
              <a:rPr lang="ar-AE" sz="3600" dirty="0"/>
              <a:t>واحد</a:t>
            </a:r>
            <a:endParaRPr lang="en-US" sz="3600" dirty="0" smtClean="0"/>
          </a:p>
          <a:p>
            <a:r>
              <a:rPr lang="en-US" dirty="0" smtClean="0"/>
              <a:t>Monday     (Arabic)_______________________________________</a:t>
            </a:r>
            <a:r>
              <a:rPr lang="ar-AE" sz="3600" dirty="0"/>
              <a:t>إثنان</a:t>
            </a:r>
            <a:endParaRPr lang="en-US" sz="3600" dirty="0" smtClean="0"/>
          </a:p>
          <a:p>
            <a:r>
              <a:rPr lang="en-US" dirty="0" smtClean="0"/>
              <a:t>Tuesday    (Arabic)_______________________________________</a:t>
            </a:r>
            <a:r>
              <a:rPr lang="ar-AE" sz="3600" dirty="0"/>
              <a:t>ثلاتة</a:t>
            </a:r>
            <a:endParaRPr lang="en-US" sz="3600" dirty="0" smtClean="0"/>
          </a:p>
          <a:p>
            <a:r>
              <a:rPr lang="en-US" dirty="0" smtClean="0"/>
              <a:t>Wednesday (Arabic)_____________________________________</a:t>
            </a:r>
            <a:r>
              <a:rPr lang="ar-AE" sz="3900" dirty="0"/>
              <a:t>أربعة</a:t>
            </a:r>
            <a:endParaRPr lang="en-US" sz="3900" dirty="0" smtClean="0"/>
          </a:p>
          <a:p>
            <a:r>
              <a:rPr lang="en-US" dirty="0" smtClean="0"/>
              <a:t>Thursday   (Arabic) _______________________________________</a:t>
            </a:r>
            <a:r>
              <a:rPr lang="ar-AE" sz="3900" dirty="0"/>
              <a:t>خمسة</a:t>
            </a:r>
            <a:endParaRPr lang="en-US" sz="3900" dirty="0" smtClean="0"/>
          </a:p>
          <a:p>
            <a:r>
              <a:rPr lang="en-US" dirty="0" smtClean="0"/>
              <a:t>Friday        (Arabic)_________________________________________</a:t>
            </a:r>
            <a:r>
              <a:rPr lang="ar-AE" sz="4200" dirty="0"/>
              <a:t>ستَّة</a:t>
            </a:r>
            <a:endParaRPr lang="en-US" sz="4200" dirty="0" smtClean="0"/>
          </a:p>
          <a:p>
            <a:r>
              <a:rPr lang="en-US" dirty="0" smtClean="0"/>
              <a:t>Saturday     (Arabic)___________________________________________</a:t>
            </a:r>
            <a:r>
              <a:rPr lang="ar-AE" sz="4600" dirty="0"/>
              <a:t>سبعة</a:t>
            </a:r>
            <a:endParaRPr lang="en-US" sz="4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/>
              <p14:cNvContentPartPr/>
              <p14:nvPr/>
            </p14:nvContentPartPr>
            <p14:xfrm>
              <a:off x="2669407" y="3232978"/>
              <a:ext cx="360" cy="36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57527" y="3221098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477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Describe what you see!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3200400" cy="990600"/>
          </a:xfrm>
        </p:spPr>
        <p:txBody>
          <a:bodyPr/>
          <a:lstStyle/>
          <a:p>
            <a:r>
              <a:rPr lang="en-US" sz="3200" dirty="0" smtClean="0"/>
              <a:t>Pink </a:t>
            </a:r>
            <a:r>
              <a:rPr lang="ar-AE" sz="3200" dirty="0" smtClean="0"/>
              <a:t>وردي</a:t>
            </a:r>
            <a:r>
              <a:rPr lang="en-US" sz="3200" dirty="0" smtClean="0"/>
              <a:t>  </a:t>
            </a:r>
            <a:r>
              <a:rPr lang="ar-AE" sz="3200" dirty="0" smtClean="0"/>
              <a:t>وردية</a:t>
            </a:r>
            <a:r>
              <a:rPr lang="en-US" sz="3200" dirty="0" smtClean="0"/>
              <a:t>/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981200"/>
            <a:ext cx="3090672" cy="576262"/>
          </a:xfrm>
        </p:spPr>
        <p:txBody>
          <a:bodyPr/>
          <a:lstStyle/>
          <a:p>
            <a:r>
              <a:rPr lang="en-US" sz="3600" dirty="0" smtClean="0"/>
              <a:t>Brown </a:t>
            </a:r>
            <a:r>
              <a:rPr lang="ar-AE" sz="3600" dirty="0" smtClean="0"/>
              <a:t>بُنِّي</a:t>
            </a:r>
            <a:endParaRPr lang="en-US" sz="3600" dirty="0"/>
          </a:p>
          <a:p>
            <a:r>
              <a:rPr lang="ar-AE" sz="3600" dirty="0" smtClean="0"/>
              <a:t>بنِّية</a:t>
            </a:r>
            <a:r>
              <a:rPr lang="en-US" sz="3600" dirty="0" smtClean="0"/>
              <a:t>/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8200" y="2667000"/>
            <a:ext cx="4038600" cy="35052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4000" dirty="0" smtClean="0"/>
              <a:t>Translate the following sentence: </a:t>
            </a:r>
            <a:r>
              <a:rPr lang="ar-AE" sz="4000" dirty="0" smtClean="0"/>
              <a:t>أنا </a:t>
            </a:r>
            <a:r>
              <a:rPr lang="ar-AE" sz="4000" dirty="0"/>
              <a:t>أحِبٌ قَميصي البُنِّي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28600" y="2737246"/>
            <a:ext cx="4191000" cy="335875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sz="4400" dirty="0" smtClean="0"/>
              <a:t>Translate the following sentence: </a:t>
            </a:r>
            <a:r>
              <a:rPr lang="ar-AE" sz="4400" dirty="0" smtClean="0"/>
              <a:t>أنا </a:t>
            </a:r>
            <a:r>
              <a:rPr lang="ar-AE" sz="4400" dirty="0"/>
              <a:t>أحِبٌ قَلمي الورْدي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179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705601" cy="2514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the following vocabulary to compile a full sentence: Brown dog, pink tent, there is, a car, black , under or above, next to, and,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88127"/>
            <a:ext cx="20288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381500"/>
            <a:ext cx="3153486" cy="2109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602202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50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4770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Homework: Write in Arabic the following four sentences:</a:t>
            </a:r>
            <a:br>
              <a:rPr lang="en-US" dirty="0" smtClean="0"/>
            </a:br>
            <a:r>
              <a:rPr lang="en-US" dirty="0" smtClean="0"/>
              <a:t>It will be collected and graded.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160589"/>
            <a:ext cx="3505200" cy="3880772"/>
          </a:xfrm>
        </p:spPr>
        <p:txBody>
          <a:bodyPr>
            <a:noAutofit/>
          </a:bodyPr>
          <a:lstStyle/>
          <a:p>
            <a:r>
              <a:rPr lang="en-US" sz="3600" dirty="0" smtClean="0"/>
              <a:t>My family is in  the new, pink car.</a:t>
            </a:r>
          </a:p>
          <a:p>
            <a:r>
              <a:rPr lang="en-US" sz="3600" dirty="0" smtClean="0"/>
              <a:t>My pink backpack is next to my desk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826996" cy="388077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 have a beautiful pink shirt.</a:t>
            </a:r>
          </a:p>
          <a:p>
            <a:r>
              <a:rPr lang="en-US" sz="3600" dirty="0" smtClean="0"/>
              <a:t>I love my brown car in front of the house.</a:t>
            </a:r>
          </a:p>
          <a:p>
            <a:endParaRPr lang="en-US" sz="3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/>
              <p14:cNvContentPartPr/>
              <p14:nvPr/>
            </p14:nvContentPartPr>
            <p14:xfrm>
              <a:off x="2381047" y="5495938"/>
              <a:ext cx="1304640" cy="4712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68807" y="5484058"/>
                <a:ext cx="1328760" cy="49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700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1295400"/>
            <a:ext cx="7556205" cy="2755436"/>
          </a:xfrm>
        </p:spPr>
        <p:txBody>
          <a:bodyPr/>
          <a:lstStyle/>
          <a:p>
            <a:r>
              <a:rPr lang="ar-AE" dirty="0"/>
              <a:t>اهلا وسهلا, اسمي هالة. عندي كلب              </a:t>
            </a:r>
            <a:r>
              <a:rPr lang="en-US" dirty="0"/>
              <a:t>Brown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2084" y="4419600"/>
            <a:ext cx="5826719" cy="1096899"/>
          </a:xfrm>
        </p:spPr>
        <p:txBody>
          <a:bodyPr/>
          <a:lstStyle/>
          <a:p>
            <a:r>
              <a:rPr lang="en-US" dirty="0" smtClean="0"/>
              <a:t>Quiz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4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28194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Arabic 2                        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>
                <a:latin typeface="Cooper Black" charset="0"/>
              </a:rPr>
              <a:t/>
            </a:r>
            <a:br>
              <a:rPr lang="en-US" sz="4000" b="1" dirty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/>
            </a:r>
            <a:br>
              <a:rPr lang="en-US" sz="4000" b="1" dirty="0" smtClean="0">
                <a:latin typeface="Cooper Black" charset="0"/>
              </a:rPr>
            </a:br>
            <a:endParaRPr lang="en-US" sz="4000" b="1" dirty="0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359140" cy="5105400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sz="4000" dirty="0" smtClean="0"/>
              <a:t>Lesson 13: Colors, Day 3 (Blue and purple, gray and orange</a:t>
            </a:r>
          </a:p>
          <a:p>
            <a:pPr marL="0" indent="0"/>
            <a:r>
              <a:rPr lang="en-US" sz="4000" dirty="0" smtClean="0"/>
              <a:t>Warm up: Go over HW</a:t>
            </a:r>
          </a:p>
          <a:p>
            <a:pPr marL="0" indent="0"/>
            <a:r>
              <a:rPr lang="en-US" sz="4000" dirty="0" smtClean="0"/>
              <a:t>Connecting letters.</a:t>
            </a:r>
          </a:p>
          <a:p>
            <a:pPr marL="0" indent="0"/>
            <a:r>
              <a:rPr lang="en-US" sz="4000" dirty="0" smtClean="0"/>
              <a:t>Practice</a:t>
            </a:r>
          </a:p>
          <a:p>
            <a:pPr marL="0" indent="0"/>
            <a:r>
              <a:rPr lang="en-US" sz="4000" dirty="0" smtClean="0"/>
              <a:t>Homework:</a:t>
            </a:r>
          </a:p>
        </p:txBody>
      </p:sp>
    </p:spTree>
    <p:extLst>
      <p:ext uri="{BB962C8B-B14F-4D97-AF65-F5344CB8AC3E}">
        <p14:creationId xmlns:p14="http://schemas.microsoft.com/office/powerpoint/2010/main" val="4581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Review: What are the seasons of the year in Arabic: refer to notes from last class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90800"/>
            <a:ext cx="2853018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5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6347715" cy="19542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Underline the word that does not belong and explain your choice: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3249612"/>
            <a:ext cx="8763000" cy="2541588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ar-AE" sz="5200" dirty="0"/>
              <a:t>أخضر</a:t>
            </a:r>
            <a:r>
              <a:rPr lang="ar-AE" sz="3600" dirty="0"/>
              <a:t>    </a:t>
            </a:r>
            <a:r>
              <a:rPr lang="ar-AE" sz="6000" dirty="0" smtClean="0"/>
              <a:t>نافدة</a:t>
            </a:r>
            <a:r>
              <a:rPr lang="en-US" sz="4800" dirty="0" smtClean="0"/>
              <a:t>    </a:t>
            </a:r>
            <a:r>
              <a:rPr lang="ar-AE" sz="4800" dirty="0" smtClean="0"/>
              <a:t>  </a:t>
            </a:r>
            <a:r>
              <a:rPr lang="ar-AE" sz="5200" dirty="0" smtClean="0"/>
              <a:t>بني</a:t>
            </a:r>
            <a:endParaRPr lang="en-US" sz="5200" dirty="0" smtClean="0"/>
          </a:p>
          <a:p>
            <a:pPr algn="r"/>
            <a:r>
              <a:rPr lang="ar-AE" sz="4800" dirty="0" smtClean="0"/>
              <a:t>الربيع</a:t>
            </a:r>
            <a:endParaRPr lang="en-US" sz="4800" dirty="0" smtClean="0"/>
          </a:p>
          <a:p>
            <a:pPr algn="r"/>
            <a:r>
              <a:rPr lang="ar-AE" sz="4800" dirty="0" smtClean="0"/>
              <a:t>اصفر        </a:t>
            </a:r>
            <a:r>
              <a:rPr lang="ar-AE" sz="4800" dirty="0"/>
              <a:t>شباك       بورقة </a:t>
            </a:r>
            <a:r>
              <a:rPr lang="en-US" sz="4800" dirty="0"/>
              <a:t> </a:t>
            </a:r>
            <a:r>
              <a:rPr lang="ar-AE" sz="4800" dirty="0"/>
              <a:t>   قلم اب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3396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Describe what you see!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Purple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4000" dirty="0" smtClean="0"/>
              <a:t>    Blue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en-US" sz="3600" dirty="0" smtClean="0"/>
              <a:t>Masculine:</a:t>
            </a:r>
            <a:r>
              <a:rPr lang="en-US" sz="3600" b="1" dirty="0"/>
              <a:t> </a:t>
            </a:r>
            <a:r>
              <a:rPr lang="en-US" sz="4000" b="1" dirty="0" err="1"/>
              <a:t>أزرق</a:t>
            </a:r>
            <a:r>
              <a:rPr lang="en-US" sz="4000" b="1" dirty="0"/>
              <a:t> </a:t>
            </a:r>
            <a:r>
              <a:rPr lang="en-US" sz="4000" b="1" dirty="0" smtClean="0"/>
              <a:t> </a:t>
            </a:r>
            <a:endParaRPr lang="en-US" sz="4000" dirty="0" smtClean="0"/>
          </a:p>
          <a:p>
            <a:pPr marL="0" indent="0" algn="r">
              <a:buNone/>
            </a:pPr>
            <a:r>
              <a:rPr lang="en-US" sz="3600" dirty="0" smtClean="0"/>
              <a:t>Feminine:     </a:t>
            </a:r>
            <a:r>
              <a:rPr lang="en-US" sz="3600" b="1" dirty="0" err="1" smtClean="0"/>
              <a:t>زرقاء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9598" y="2737246"/>
            <a:ext cx="3505201" cy="3304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 smtClean="0"/>
              <a:t>Masculineأرجواني</a:t>
            </a:r>
            <a:endParaRPr lang="en-US" sz="3600" b="1" dirty="0" smtClean="0"/>
          </a:p>
          <a:p>
            <a:pPr marL="0" indent="0">
              <a:buNone/>
            </a:pPr>
            <a:r>
              <a:rPr lang="ar-AE" sz="3600" dirty="0"/>
              <a:t>أرجوانية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914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Describe what you see!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Orange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Gray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4400" b="1" dirty="0" err="1" smtClean="0"/>
              <a:t>رمادي</a:t>
            </a:r>
            <a:endParaRPr lang="en-US" sz="4400" b="1" dirty="0" smtClean="0"/>
          </a:p>
          <a:p>
            <a:pPr marL="0" indent="0" algn="r">
              <a:buNone/>
            </a:pPr>
            <a:r>
              <a:rPr lang="en-US" sz="4400" b="1" dirty="0" smtClean="0"/>
              <a:t>Feminine: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4800" b="1" dirty="0" err="1" smtClean="0"/>
              <a:t>برتقالي</a:t>
            </a:r>
            <a:endParaRPr lang="en-US" sz="4800" b="1" dirty="0" smtClean="0"/>
          </a:p>
          <a:p>
            <a:pPr marL="0" indent="0" algn="r">
              <a:buNone/>
            </a:pPr>
            <a:r>
              <a:rPr lang="en-US" sz="4800" b="1" dirty="0" smtClean="0"/>
              <a:t>Feminine: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4854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Summary:</a:t>
            </a:r>
            <a:br>
              <a:rPr lang="en-US" dirty="0" smtClean="0"/>
            </a:br>
            <a:r>
              <a:rPr lang="en-US" dirty="0" err="1" smtClean="0"/>
              <a:t>Colours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1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make some sentences; Use any of the vocab we have discussed previously and construct 4 complete sentences.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0000"/>
            <a:ext cx="7010400" cy="1676400"/>
          </a:xfrm>
        </p:spPr>
        <p:txBody>
          <a:bodyPr/>
          <a:lstStyle/>
          <a:p>
            <a:r>
              <a:rPr lang="en-US" dirty="0" smtClean="0"/>
              <a:t>Make sure you use any of the colors, classroom surrounding and be creative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6423915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609600"/>
            <a:ext cx="6347715" cy="860400"/>
          </a:xfrm>
        </p:spPr>
        <p:txBody>
          <a:bodyPr/>
          <a:lstStyle/>
          <a:p>
            <a:r>
              <a:rPr lang="en-US" dirty="0" smtClean="0"/>
              <a:t>Class Work: Put these sentences in the right order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60960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4800" dirty="0"/>
              <a:t>جديدة     سيارة    أمام    هناك    </a:t>
            </a:r>
            <a:r>
              <a:rPr lang="ar-AE" sz="4800" dirty="0" smtClean="0"/>
              <a:t>المصنع</a:t>
            </a:r>
            <a:endParaRPr lang="en-US" sz="48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ar-AE" sz="4800" dirty="0"/>
              <a:t>مكسور    هناك    الطاولة    قلم       على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1805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6347715" cy="1826581"/>
          </a:xfrm>
        </p:spPr>
        <p:txBody>
          <a:bodyPr>
            <a:normAutofit/>
          </a:bodyPr>
          <a:lstStyle/>
          <a:p>
            <a:r>
              <a:rPr lang="ar-AE" sz="4800" dirty="0"/>
              <a:t>في   الجميلة   الجديدة   أنا   سيارتي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657600"/>
            <a:ext cx="6347715" cy="2232000"/>
          </a:xfrm>
        </p:spPr>
        <p:txBody>
          <a:bodyPr>
            <a:normAutofit/>
          </a:bodyPr>
          <a:lstStyle/>
          <a:p>
            <a:r>
              <a:rPr lang="ar-AE" sz="4400" dirty="0"/>
              <a:t>في  جديد   هناك   المدرسة   ولد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019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297" y="1524000"/>
            <a:ext cx="6576315" cy="3733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Homework:</a:t>
            </a:r>
            <a:br>
              <a:rPr lang="en-US" dirty="0" smtClean="0"/>
            </a:br>
            <a:r>
              <a:rPr lang="en-US" dirty="0" smtClean="0"/>
              <a:t>Translate the following from English to Arabic:</a:t>
            </a:r>
            <a:br>
              <a:rPr lang="en-US" dirty="0" smtClean="0"/>
            </a:br>
            <a:r>
              <a:rPr lang="en-US" dirty="0" smtClean="0"/>
              <a:t>Bank, on the right of , there is,  black,  ugly,   factory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construct a complete sentence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4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1219200"/>
            <a:ext cx="7632405" cy="2831636"/>
          </a:xfrm>
        </p:spPr>
        <p:txBody>
          <a:bodyPr/>
          <a:lstStyle/>
          <a:p>
            <a:r>
              <a:rPr lang="ar-AE" dirty="0"/>
              <a:t>هذه سيارتي                </a:t>
            </a:r>
            <a:r>
              <a:rPr lang="en-US" dirty="0"/>
              <a:t>Red </a:t>
            </a:r>
            <a:r>
              <a:rPr lang="ar-AE" dirty="0"/>
              <a:t>امام بيتي          </a:t>
            </a:r>
            <a:r>
              <a:rPr lang="en-US" dirty="0"/>
              <a:t>White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7772400" cy="5715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Translate the following:</a:t>
            </a: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ar-AE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هذه صُورة </a:t>
            </a:r>
            <a:r>
              <a:rPr lang="ar-AE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مدينة </a:t>
            </a:r>
            <a:r>
              <a:rPr lang="ar-AE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هناك نهر في </a:t>
            </a:r>
            <a:r>
              <a:rPr lang="ar-AE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المدينة </a:t>
            </a:r>
            <a:r>
              <a:rPr lang="ar-AE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وبجانب النهر هناك شارع.</a:t>
            </a:r>
            <a:br>
              <a:rPr lang="ar-AE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AE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وسط الصورة هناك بنك وبجانب البنك هناك مدرسة. المدرسة بين البنك و المستشفى.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AE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أمام </a:t>
            </a:r>
            <a:r>
              <a:rPr lang="ar-AE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البنك هناك </a:t>
            </a:r>
            <a:r>
              <a:rPr lang="ar-AE" b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شجر </a:t>
            </a:r>
            <a:r>
              <a:rPr lang="ar-AE" b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جميل </a:t>
            </a:r>
            <a:r>
              <a:rPr lang="ar-AE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ولكن ليس هناك شجر أمام المصنع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829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0"/>
            <a:ext cx="6347715" cy="1826581"/>
          </a:xfrm>
        </p:spPr>
        <p:txBody>
          <a:bodyPr>
            <a:normAutofit fontScale="90000"/>
          </a:bodyPr>
          <a:lstStyle/>
          <a:p>
            <a:r>
              <a:rPr lang="ar-AE" dirty="0"/>
              <a:t>اهلا وسهلا, اسمي سعاد و انا احب سيارتي السوداء امام المدرسة. بجانب سيارتي هناك شجرة صفراء و خلف الشجرة هناك شارع طويل. في مدينتي, هناك مصنع قديم و قبيح.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6427800"/>
            <a:ext cx="6347715" cy="860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8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10: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2412"/>
            <a:ext cx="7543800" cy="4346388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sz="4000" dirty="0" smtClean="0"/>
              <a:t>Warm up: Connect the following letters: Provide the transliteration to each</a:t>
            </a:r>
          </a:p>
          <a:p>
            <a:pPr marL="0" indent="0" algn="r"/>
            <a:r>
              <a:rPr lang="ar-AE" sz="4000" dirty="0"/>
              <a:t>أ+ح+م+د</a:t>
            </a:r>
            <a:r>
              <a:rPr lang="ar-AE" sz="4000" dirty="0" smtClean="0"/>
              <a:t>=</a:t>
            </a:r>
            <a:endParaRPr lang="en-US" sz="4000" dirty="0" smtClean="0"/>
          </a:p>
          <a:p>
            <a:pPr marL="0" indent="0" algn="r"/>
            <a:r>
              <a:rPr lang="ar-AE" sz="4000" dirty="0"/>
              <a:t>م+و+ج=</a:t>
            </a:r>
            <a:endParaRPr lang="en-US" sz="4000" dirty="0" smtClean="0"/>
          </a:p>
          <a:p>
            <a:pPr marL="0" indent="0" algn="r"/>
            <a:r>
              <a:rPr lang="ar-AE" sz="4000" dirty="0"/>
              <a:t>ه+ن+ا+ك=</a:t>
            </a:r>
          </a:p>
          <a:p>
            <a:pPr marL="0" indent="0" algn="r"/>
            <a:r>
              <a:rPr lang="ar-AE" sz="4000" dirty="0"/>
              <a:t>م+ا+ىء+د+ة=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Your Colors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White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en-US" dirty="0" smtClean="0"/>
              <a:t>Black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267200" y="2743201"/>
            <a:ext cx="3352800" cy="266699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AE" sz="4400" dirty="0" smtClean="0"/>
              <a:t>أسود</a:t>
            </a:r>
            <a:endParaRPr lang="en-US" sz="4400" dirty="0" smtClean="0"/>
          </a:p>
          <a:p>
            <a:pPr marL="0" indent="0" algn="r">
              <a:buNone/>
            </a:pPr>
            <a:r>
              <a:rPr lang="en-US" sz="2100" dirty="0"/>
              <a:t>Feminine </a:t>
            </a:r>
            <a:r>
              <a:rPr lang="en-US" sz="2100" dirty="0" err="1"/>
              <a:t>colour</a:t>
            </a:r>
            <a:r>
              <a:rPr lang="en-US" sz="2100" dirty="0"/>
              <a:t> adjective</a:t>
            </a:r>
          </a:p>
          <a:p>
            <a:pPr marL="0" indent="0" algn="r">
              <a:buNone/>
            </a:pPr>
            <a:r>
              <a:rPr lang="ar-AE" sz="4400" dirty="0" smtClean="0"/>
              <a:t>سوداء</a:t>
            </a:r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" y="2819401"/>
            <a:ext cx="3276600" cy="28194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AE" sz="4000" dirty="0" smtClean="0"/>
              <a:t>أبيض</a:t>
            </a:r>
            <a:endParaRPr lang="en-US" sz="4000" dirty="0" smtClean="0"/>
          </a:p>
          <a:p>
            <a:pPr marL="0" indent="0">
              <a:buNone/>
            </a:pPr>
            <a:r>
              <a:rPr lang="en-US" sz="2000" dirty="0" smtClean="0"/>
              <a:t>Feminine </a:t>
            </a:r>
            <a:r>
              <a:rPr lang="en-US" sz="2000" dirty="0" err="1" smtClean="0"/>
              <a:t>colour</a:t>
            </a:r>
            <a:r>
              <a:rPr lang="en-US" sz="2000" dirty="0" smtClean="0"/>
              <a:t> adjective</a:t>
            </a:r>
          </a:p>
          <a:p>
            <a:pPr marL="0" indent="0" algn="r">
              <a:buNone/>
            </a:pPr>
            <a:r>
              <a:rPr lang="ar-AE" sz="4000" dirty="0"/>
              <a:t>بيضاء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0853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the following using This is for M and This is for 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Glass bottle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White dog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2967828"/>
            <a:ext cx="2774526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492" y="2998168"/>
            <a:ext cx="2858308" cy="217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03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the following using This is for M and This is for 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Black Tent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Black Dog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00400"/>
            <a:ext cx="2625654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043877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63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Now say: This is a white picture and it’s beautiful and it’s on the desk.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Provide its transliteration as well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6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2834</TotalTime>
  <Words>655</Words>
  <Application>Microsoft Office PowerPoint</Application>
  <PresentationFormat>On-screen Show (4:3)</PresentationFormat>
  <Paragraphs>132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ＭＳ Ｐゴシック</vt:lpstr>
      <vt:lpstr>Arabic Typesetting</vt:lpstr>
      <vt:lpstr>Arial</vt:lpstr>
      <vt:lpstr>Calibri</vt:lpstr>
      <vt:lpstr>Cooper Black</vt:lpstr>
      <vt:lpstr>Tahoma</vt:lpstr>
      <vt:lpstr>Trebuchet MS</vt:lpstr>
      <vt:lpstr>Wingdings 3</vt:lpstr>
      <vt:lpstr>Facet</vt:lpstr>
      <vt:lpstr> Arabic 2                         Kurzban       Welcome to Arabic 2 by Kurzban</vt:lpstr>
      <vt:lpstr>اهلا وسهلا, اسمي هالة. عندي كلب              Brown</vt:lpstr>
      <vt:lpstr>هذه سيارتي                Red امام بيتي          White </vt:lpstr>
      <vt:lpstr>PowerPoint Presentation</vt:lpstr>
      <vt:lpstr>Lesson 10:            </vt:lpstr>
      <vt:lpstr>Learning Your Colors</vt:lpstr>
      <vt:lpstr>Describe the following using This is for M and This is for F</vt:lpstr>
      <vt:lpstr>Describe the following using This is for M and This is for F</vt:lpstr>
      <vt:lpstr>Now say: This is a white picture and it’s beautiful and it’s on the desk.</vt:lpstr>
      <vt:lpstr>Now write: This is my dog and he is in my black tent</vt:lpstr>
      <vt:lpstr>Describe what you see!</vt:lpstr>
      <vt:lpstr>Do now: Describe what you see in Arabic</vt:lpstr>
      <vt:lpstr>Homework: Write in Arabic the following four sentences: It will be collected and graded.</vt:lpstr>
      <vt:lpstr> Arabic 2                         Kurzban       </vt:lpstr>
      <vt:lpstr>Do Now: Connect the following letters to form words and provide the transliteration</vt:lpstr>
      <vt:lpstr>Review Of days of the week and corresponding's days of the week.</vt:lpstr>
      <vt:lpstr>Describe what you see!</vt:lpstr>
      <vt:lpstr>Use the following vocabulary to compile a full sentence: Brown dog, pink tent, there is, a car, black , under or above, next to, and, </vt:lpstr>
      <vt:lpstr>Homework: Write in Arabic the following four sentences: It will be collected and graded.</vt:lpstr>
      <vt:lpstr> Arabic 2                         Kurzban       </vt:lpstr>
      <vt:lpstr>Review: What are the seasons of the year in Arabic: refer to notes from last class</vt:lpstr>
      <vt:lpstr>Underline the word that does not belong and explain your choice:</vt:lpstr>
      <vt:lpstr>Describe what you see!</vt:lpstr>
      <vt:lpstr>Describe what you see!</vt:lpstr>
      <vt:lpstr>Summary: Colours: </vt:lpstr>
      <vt:lpstr>Let’s make some sentences; Use any of the vocab we have discussed previously and construct 4 complete sentences. </vt:lpstr>
      <vt:lpstr>  </vt:lpstr>
      <vt:lpstr>في   الجميلة   الجديدة   أنا   سيارتي</vt:lpstr>
      <vt:lpstr>                                 Homework: Translate the following from English to Arabic: Bank, on the right of , there is,  black,  ugly,   factory   </vt:lpstr>
      <vt:lpstr>        Translate the following: هذه صُورة مدينة و هناك نهر في المدينة وبجانب النهر هناك شارع. في وسط الصورة هناك بنك وبجانب البنك هناك مدرسة. المدرسة بين البنك و المستشفى. أمام البنك هناك شجر جميل ولكن ليس هناك شجر أمام المصنع </vt:lpstr>
      <vt:lpstr>اهلا وسهلا, اسمي سعاد و انا احب سيارتي السوداء امام المدرسة. بجانب سيارتي هناك شجرة صفراء و خلف الشجرة هناك شارع طويل. في مدينتي, هناك مصنع قديم و قبيح.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Kurzban, Souad</cp:lastModifiedBy>
  <cp:revision>439</cp:revision>
  <cp:lastPrinted>2016-10-20T17:00:09Z</cp:lastPrinted>
  <dcterms:created xsi:type="dcterms:W3CDTF">2013-07-22T15:34:51Z</dcterms:created>
  <dcterms:modified xsi:type="dcterms:W3CDTF">2018-10-17T17:08:55Z</dcterms:modified>
</cp:coreProperties>
</file>